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7" r:id="rId2"/>
    <p:sldId id="256" r:id="rId3"/>
    <p:sldId id="265" r:id="rId4"/>
    <p:sldId id="266" r:id="rId5"/>
    <p:sldId id="264" r:id="rId6"/>
    <p:sldId id="258" r:id="rId7"/>
    <p:sldId id="259" r:id="rId8"/>
    <p:sldId id="287" r:id="rId9"/>
    <p:sldId id="261" r:id="rId10"/>
    <p:sldId id="263" r:id="rId11"/>
    <p:sldId id="284" r:id="rId12"/>
    <p:sldId id="285" r:id="rId13"/>
    <p:sldId id="28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6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231B3B"/>
    <a:srgbClr val="161124"/>
    <a:srgbClr val="231C3D"/>
    <a:srgbClr val="2F2344"/>
    <a:srgbClr val="150F21"/>
    <a:srgbClr val="2F2947"/>
    <a:srgbClr val="0E0A18"/>
    <a:srgbClr val="120D1E"/>
    <a:srgbClr val="140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062" autoAdjust="0"/>
  </p:normalViewPr>
  <p:slideViewPr>
    <p:cSldViewPr snapToGrid="0" snapToObjects="1">
      <p:cViewPr varScale="1">
        <p:scale>
          <a:sx n="91" d="100"/>
          <a:sy n="91" d="100"/>
        </p:scale>
        <p:origin x="-1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D2325-C265-364D-A2DE-CF10399DC678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2EE58-C740-5D4E-86B9-70293B5E5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7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Normally, sweet taste predicts </a:t>
            </a:r>
            <a:r>
              <a:rPr lang="en-US" dirty="0" err="1" smtClean="0"/>
              <a:t>nutrative</a:t>
            </a:r>
            <a:r>
              <a:rPr lang="en-US" dirty="0" smtClean="0"/>
              <a:t> ingestion*</a:t>
            </a:r>
          </a:p>
          <a:p>
            <a:r>
              <a:rPr lang="en-US" dirty="0" smtClean="0"/>
              <a:t>Eating non-</a:t>
            </a:r>
            <a:r>
              <a:rPr lang="en-US" dirty="0" err="1" smtClean="0"/>
              <a:t>nutrative</a:t>
            </a:r>
            <a:r>
              <a:rPr lang="en-US" dirty="0" smtClean="0"/>
              <a:t> sweeteners weakens the link between sweet tastes and calories.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EE58-C740-5D4E-86B9-70293B5E5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Taste and odor cues have several effects</a:t>
            </a:r>
          </a:p>
          <a:p>
            <a:pPr lvl="1"/>
            <a:r>
              <a:rPr lang="en-US" dirty="0" smtClean="0"/>
              <a:t>increase salivation</a:t>
            </a:r>
          </a:p>
          <a:p>
            <a:pPr lvl="1"/>
            <a:r>
              <a:rPr lang="en-US" dirty="0" smtClean="0"/>
              <a:t>increase hunger</a:t>
            </a:r>
          </a:p>
          <a:p>
            <a:pPr lvl="1"/>
            <a:r>
              <a:rPr lang="en-US" dirty="0" smtClean="0"/>
              <a:t>increase stomach motility</a:t>
            </a:r>
          </a:p>
          <a:p>
            <a:r>
              <a:rPr lang="en-US" dirty="0" smtClean="0"/>
              <a:t>Effects such as these are classically conditioned. Taste and odor cues serve as conditioned stimuli that elicit several </a:t>
            </a:r>
            <a:r>
              <a:rPr lang="en-US" dirty="0" err="1" smtClean="0"/>
              <a:t>postingestive</a:t>
            </a:r>
            <a:r>
              <a:rPr lang="en-US" dirty="0" smtClean="0"/>
              <a:t> conditioned responses.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EE58-C740-5D4E-86B9-70293B5E5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9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4 </a:t>
            </a:r>
            <a:r>
              <a:rPr lang="en-US" dirty="0" err="1" smtClean="0"/>
              <a:t>hrs</a:t>
            </a:r>
            <a:r>
              <a:rPr lang="en-US" dirty="0" smtClean="0"/>
              <a:t>, bottles weighed.</a:t>
            </a:r>
          </a:p>
          <a:p>
            <a:r>
              <a:rPr lang="en-US" dirty="0" smtClean="0"/>
              <a:t>intake of glucose-paired flavor higher for rats exposed to saccharin than those given only water</a:t>
            </a:r>
          </a:p>
          <a:p>
            <a:r>
              <a:rPr lang="en-US" dirty="0" smtClean="0"/>
              <a:t>intake of glucose-paired flavor no higher for rats exposed to </a:t>
            </a:r>
            <a:r>
              <a:rPr lang="en-US" dirty="0" err="1" smtClean="0"/>
              <a:t>polycose</a:t>
            </a:r>
            <a:r>
              <a:rPr lang="en-US" dirty="0" smtClean="0"/>
              <a:t> b/c </a:t>
            </a:r>
            <a:r>
              <a:rPr lang="en-US" dirty="0" err="1" smtClean="0"/>
              <a:t>polycose</a:t>
            </a:r>
            <a:r>
              <a:rPr lang="en-US" dirty="0" smtClean="0"/>
              <a:t> is caloric but not sweet.</a:t>
            </a:r>
          </a:p>
          <a:p>
            <a:r>
              <a:rPr lang="en-US" dirty="0" smtClean="0"/>
              <a:t>Conclusion: rats ate more sugar – but not fewer calories (b/c they felt less full) when sweet was paired with non-caloric drink. Sweetness no longer causes the</a:t>
            </a:r>
            <a:r>
              <a:rPr lang="en-US" baseline="0" dirty="0" smtClean="0"/>
              <a:t> same </a:t>
            </a:r>
            <a:r>
              <a:rPr lang="en-US" dirty="0" smtClean="0"/>
              <a:t>feedback – no longer signals calorie arrival (via classical conditioning).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EE58-C740-5D4E-86B9-70293B5E5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56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AC6D8B-B08D-424E-A793-837719ED31B7}" type="slidenum">
              <a:rPr lang="en-US" sz="1200" baseline="0"/>
              <a:pPr/>
              <a:t>13</a:t>
            </a:fld>
            <a:endParaRPr lang="en-US" sz="1200" baseline="0"/>
          </a:p>
        </p:txBody>
      </p:sp>
      <p:sp>
        <p:nvSpPr>
          <p:cNvPr id="397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87388"/>
            <a:ext cx="4565650" cy="3425825"/>
          </a:xfrm>
          <a:solidFill>
            <a:srgbClr val="FFFFFF"/>
          </a:solidFill>
          <a:ln w="12700" cap="flat"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7300"/>
            <a:ext cx="8229600" cy="86177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014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693" y="3886200"/>
            <a:ext cx="8303213" cy="2438400"/>
          </a:xfrm>
        </p:spPr>
        <p:txBody>
          <a:bodyPr>
            <a:normAutofit/>
          </a:bodyPr>
          <a:lstStyle/>
          <a:p>
            <a:r>
              <a:rPr lang="en-US" dirty="0"/>
              <a:t>Geoff </a:t>
            </a:r>
            <a:r>
              <a:rPr lang="en-US" dirty="0" smtClean="0"/>
              <a:t>Turner</a:t>
            </a:r>
            <a:r>
              <a:rPr lang="en-US" sz="2800" dirty="0" smtClean="0"/>
              <a:t>           </a:t>
            </a:r>
            <a:r>
              <a:rPr lang="en-US" dirty="0"/>
              <a:t>Jeffrey Holmes</a:t>
            </a:r>
            <a:r>
              <a:rPr lang="en-US" sz="2800" dirty="0" smtClean="0"/>
              <a:t>	David Bennett</a:t>
            </a:r>
            <a:endParaRPr lang="en-US" dirty="0"/>
          </a:p>
          <a:p>
            <a:r>
              <a:rPr lang="en-US" sz="2000" dirty="0" smtClean="0"/>
              <a:t> </a:t>
            </a:r>
            <a:r>
              <a:rPr lang="en-US" sz="2000" dirty="0" smtClean="0"/>
              <a:t> Simmons College                       Ithaca College	  	  North Park University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April </a:t>
            </a:r>
            <a:r>
              <a:rPr lang="en-US" sz="2400" dirty="0" smtClean="0"/>
              <a:t>4, 2014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95370" y="442896"/>
            <a:ext cx="87218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66"/>
                </a:solidFill>
              </a:rPr>
              <a:t>Sweets, Shock, Bowling, and Psychopaths</a:t>
            </a:r>
            <a:r>
              <a:rPr lang="en-US" sz="3600" dirty="0" smtClean="0">
                <a:solidFill>
                  <a:srgbClr val="FFFF66"/>
                </a:solidFill>
              </a:rPr>
              <a:t>: </a:t>
            </a:r>
            <a:endParaRPr lang="en-US" sz="3600" dirty="0" smtClean="0">
              <a:solidFill>
                <a:srgbClr val="FFFF66"/>
              </a:solidFill>
            </a:endParaRPr>
          </a:p>
          <a:p>
            <a:pPr algn="ctr"/>
            <a:r>
              <a:rPr lang="en-US" sz="2800" dirty="0"/>
              <a:t>Bringing nine counterintuitive findings in psychology into the classroom. Why what you know from your experience is just plain wrong.</a:t>
            </a:r>
          </a:p>
        </p:txBody>
      </p:sp>
    </p:spTree>
    <p:extLst>
      <p:ext uri="{BB962C8B-B14F-4D97-AF65-F5344CB8AC3E}">
        <p14:creationId xmlns:p14="http://schemas.microsoft.com/office/powerpoint/2010/main" val="1900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12"/>
            <a:ext cx="8229600" cy="86177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Results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88" y="1019912"/>
            <a:ext cx="6006624" cy="563508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7513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903130"/>
            <a:ext cx="5943600" cy="2438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581327" y="1282109"/>
            <a:ext cx="7981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You are studying too much.</a:t>
            </a:r>
            <a:endParaRPr lang="en-US" sz="54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Pa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4506913"/>
            <a:ext cx="90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penBoo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624013"/>
            <a:ext cx="13271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lo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54000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penBoo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3095625"/>
            <a:ext cx="13271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penBoo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4619625"/>
            <a:ext cx="13271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lankPa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4543425"/>
            <a:ext cx="9080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ankPa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4551363"/>
            <a:ext cx="90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penBoo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3095625"/>
            <a:ext cx="132556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lankPa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038475"/>
            <a:ext cx="9080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OpenBoo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4013"/>
            <a:ext cx="1325563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OpenBoo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1624013"/>
            <a:ext cx="1325563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OpenBoo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24013"/>
            <a:ext cx="1325563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lo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54000"/>
            <a:ext cx="9921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lo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254000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lo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254000"/>
            <a:ext cx="9921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6" name="TextBox 19"/>
          <p:cNvSpPr txBox="1">
            <a:spLocks noChangeArrowheads="1"/>
          </p:cNvSpPr>
          <p:nvPr/>
        </p:nvSpPr>
        <p:spPr bwMode="auto">
          <a:xfrm>
            <a:off x="207963" y="1865313"/>
            <a:ext cx="73183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SSSS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SSST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STTT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831975" y="5619750"/>
            <a:ext cx="5480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FFFF66"/>
                </a:solidFill>
              </a:rPr>
              <a:t>Which group will remember </a:t>
            </a:r>
          </a:p>
          <a:p>
            <a:pPr algn="ctr"/>
            <a:r>
              <a:rPr lang="en-US" sz="3600" dirty="0">
                <a:solidFill>
                  <a:srgbClr val="FFFF66"/>
                </a:solidFill>
              </a:rPr>
              <a:t>the most a week later?</a:t>
            </a:r>
          </a:p>
        </p:txBody>
      </p:sp>
      <p:pic>
        <p:nvPicPr>
          <p:cNvPr id="22" name="Picture 21" descr="OpenBoo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132556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4672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>
                <a:latin typeface="Gill Sans" charset="0"/>
                <a:ea typeface="ＭＳ Ｐゴシック" charset="0"/>
                <a:cs typeface="ＭＳ Ｐゴシック" charset="0"/>
              </a:rPr>
              <a:t>Test More, Study Less</a:t>
            </a:r>
          </a:p>
        </p:txBody>
      </p:sp>
      <p:grpSp>
        <p:nvGrpSpPr>
          <p:cNvPr id="180226" name="Group 1"/>
          <p:cNvGrpSpPr>
            <a:grpSpLocks/>
          </p:cNvGrpSpPr>
          <p:nvPr/>
        </p:nvGrpSpPr>
        <p:grpSpPr bwMode="auto">
          <a:xfrm>
            <a:off x="142875" y="2490788"/>
            <a:ext cx="8858250" cy="3716337"/>
            <a:chOff x="179459" y="3030221"/>
            <a:chExt cx="8215083" cy="3446779"/>
          </a:xfrm>
        </p:grpSpPr>
        <p:pic>
          <p:nvPicPr>
            <p:cNvPr id="180232" name="Picture 3" descr="testing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9" y="3030221"/>
              <a:ext cx="4104092" cy="344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233" name="Picture 4" descr="Testing2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344" y="3030221"/>
              <a:ext cx="3888198" cy="344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0227" name="TextBox 2"/>
          <p:cNvSpPr txBox="1">
            <a:spLocks noChangeArrowheads="1"/>
          </p:cNvSpPr>
          <p:nvPr/>
        </p:nvSpPr>
        <p:spPr bwMode="auto">
          <a:xfrm>
            <a:off x="6311900" y="6421438"/>
            <a:ext cx="2816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Karpicke &amp; Roediger (2008)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6932" y="1662240"/>
            <a:ext cx="4991007" cy="36933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ea typeface="ＭＳ Ｐゴシック" charset="-128"/>
                <a:cs typeface="ＭＳ Ｐゴシック" charset="-128"/>
              </a:rPr>
              <a:t>This gives us the FALSE sense that studying works.</a:t>
            </a:r>
          </a:p>
        </p:txBody>
      </p:sp>
      <p:cxnSp>
        <p:nvCxnSpPr>
          <p:cNvPr id="13" name="Elbow Connector 12"/>
          <p:cNvCxnSpPr/>
          <p:nvPr/>
        </p:nvCxnSpPr>
        <p:spPr>
          <a:xfrm rot="10800000" flipV="1">
            <a:off x="1290638" y="1846263"/>
            <a:ext cx="836612" cy="86995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682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u="sng" dirty="0" err="1" smtClean="0"/>
              <a:t>Coid</a:t>
            </a:r>
            <a:r>
              <a:rPr lang="en-US" u="sng" dirty="0" smtClean="0"/>
              <a:t> et al. (2013)</a:t>
            </a:r>
            <a:endParaRPr lang="en-US" u="sng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912463" cy="4640218"/>
          </a:xfrm>
        </p:spPr>
      </p:pic>
    </p:spTree>
    <p:extLst>
      <p:ext uri="{BB962C8B-B14F-4D97-AF65-F5344CB8AC3E}">
        <p14:creationId xmlns:p14="http://schemas.microsoft.com/office/powerpoint/2010/main" val="9637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Coid</a:t>
            </a:r>
            <a:r>
              <a:rPr lang="en-US" u="sng" dirty="0" smtClean="0"/>
              <a:t> et al. (2013)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Method </a:t>
            </a:r>
          </a:p>
          <a:p>
            <a:pPr lvl="1"/>
            <a:r>
              <a:rPr lang="en-US" sz="2400" dirty="0" smtClean="0"/>
              <a:t>structured interviews with 1224 male prisoners</a:t>
            </a:r>
          </a:p>
          <a:p>
            <a:pPr lvl="1"/>
            <a:r>
              <a:rPr lang="en-US" sz="2400" dirty="0" smtClean="0"/>
              <a:t>assess risk of future violent behavior</a:t>
            </a:r>
          </a:p>
          <a:p>
            <a:pPr lvl="1"/>
            <a:r>
              <a:rPr lang="en-US" sz="2400" dirty="0" smtClean="0"/>
              <a:t>conviction for violent crime within 3 years</a:t>
            </a:r>
          </a:p>
          <a:p>
            <a:r>
              <a:rPr lang="en-US" sz="2800" dirty="0" smtClean="0"/>
              <a:t>Results/Discussion</a:t>
            </a:r>
          </a:p>
          <a:p>
            <a:pPr lvl="1"/>
            <a:r>
              <a:rPr lang="en-US" sz="2400" dirty="0" smtClean="0"/>
              <a:t>no instrument predicted better than chance</a:t>
            </a:r>
          </a:p>
          <a:p>
            <a:pPr lvl="1"/>
            <a:r>
              <a:rPr lang="en-US" sz="2400" dirty="0" smtClean="0"/>
              <a:t>good at lying and manipulating?</a:t>
            </a:r>
          </a:p>
          <a:p>
            <a:pPr lvl="1"/>
            <a:r>
              <a:rPr lang="en-US" sz="2400" dirty="0" smtClean="0"/>
              <a:t>tests not sensitive enough?</a:t>
            </a:r>
            <a:endParaRPr lang="en-US" sz="2800" dirty="0" smtClean="0"/>
          </a:p>
          <a:p>
            <a:r>
              <a:rPr lang="en-US" sz="2800" dirty="0" smtClean="0"/>
              <a:t>Utility for Teaching</a:t>
            </a:r>
          </a:p>
          <a:p>
            <a:pPr lvl="1"/>
            <a:r>
              <a:rPr lang="en-US" sz="2400" dirty="0" smtClean="0"/>
              <a:t>difficult to predict what </a:t>
            </a:r>
            <a:r>
              <a:rPr lang="en-US" sz="2400" i="1" dirty="0" smtClean="0"/>
              <a:t>anyone </a:t>
            </a:r>
            <a:r>
              <a:rPr lang="en-US" sz="2400" dirty="0" smtClean="0"/>
              <a:t>will do</a:t>
            </a:r>
          </a:p>
        </p:txBody>
      </p:sp>
    </p:spTree>
    <p:extLst>
      <p:ext uri="{BB962C8B-B14F-4D97-AF65-F5344CB8AC3E}">
        <p14:creationId xmlns:p14="http://schemas.microsoft.com/office/powerpoint/2010/main" val="362942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O’Leary et al. (1989)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8561896" cy="4815299"/>
          </a:xfrm>
        </p:spPr>
      </p:pic>
    </p:spTree>
    <p:extLst>
      <p:ext uri="{BB962C8B-B14F-4D97-AF65-F5344CB8AC3E}">
        <p14:creationId xmlns:p14="http://schemas.microsoft.com/office/powerpoint/2010/main" val="249702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O’Leary et al. (1989)</a:t>
            </a:r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Method</a:t>
            </a:r>
          </a:p>
          <a:p>
            <a:pPr lvl="1"/>
            <a:r>
              <a:rPr lang="en-US" sz="2600" dirty="0" smtClean="0"/>
              <a:t>longitudinal study of 272 couples</a:t>
            </a:r>
          </a:p>
          <a:p>
            <a:pPr lvl="1"/>
            <a:r>
              <a:rPr lang="en-US" sz="2600" dirty="0" smtClean="0"/>
              <a:t>self-report aggression within past year</a:t>
            </a:r>
          </a:p>
          <a:p>
            <a:pPr lvl="1"/>
            <a:r>
              <a:rPr lang="en-US" sz="2600" dirty="0" smtClean="0"/>
              <a:t>assessed just prior to marriage; 18 and 30 months after marriage</a:t>
            </a:r>
          </a:p>
          <a:p>
            <a:r>
              <a:rPr lang="en-US" sz="2800" dirty="0" smtClean="0"/>
              <a:t>Results/Discussion</a:t>
            </a:r>
          </a:p>
          <a:p>
            <a:pPr lvl="1"/>
            <a:r>
              <a:rPr lang="en-US" sz="2600" dirty="0" smtClean="0"/>
              <a:t>all 3 points in time – women reported more frequent aggression      (sig. at </a:t>
            </a:r>
            <a:r>
              <a:rPr lang="en-US" sz="2600" dirty="0" err="1" smtClean="0"/>
              <a:t>premarriage</a:t>
            </a:r>
            <a:r>
              <a:rPr lang="en-US" sz="2600" dirty="0" smtClean="0"/>
              <a:t> and 18 months)</a:t>
            </a:r>
          </a:p>
          <a:p>
            <a:pPr lvl="1"/>
            <a:r>
              <a:rPr lang="en-US" sz="2600" dirty="0" smtClean="0"/>
              <a:t>tested for possible underreporting</a:t>
            </a:r>
          </a:p>
          <a:p>
            <a:pPr lvl="1"/>
            <a:r>
              <a:rPr lang="en-US" sz="2600" dirty="0" smtClean="0"/>
              <a:t>differences in potential consequences</a:t>
            </a:r>
          </a:p>
          <a:p>
            <a:r>
              <a:rPr lang="en-US" sz="2800" dirty="0" smtClean="0"/>
              <a:t>Utility for Teaching</a:t>
            </a:r>
          </a:p>
          <a:p>
            <a:pPr lvl="1"/>
            <a:r>
              <a:rPr lang="en-US" sz="2600" dirty="0" smtClean="0"/>
              <a:t>contradicts stereotypes about behavior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1496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Wolraich</a:t>
            </a:r>
            <a:r>
              <a:rPr lang="en-US" u="sng" dirty="0" smtClean="0"/>
              <a:t> et al. (1994)</a:t>
            </a:r>
            <a:endParaRPr lang="en-US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4" y="1411904"/>
            <a:ext cx="8399336" cy="4912696"/>
          </a:xfrm>
        </p:spPr>
      </p:pic>
    </p:spTree>
    <p:extLst>
      <p:ext uri="{BB962C8B-B14F-4D97-AF65-F5344CB8AC3E}">
        <p14:creationId xmlns:p14="http://schemas.microsoft.com/office/powerpoint/2010/main" val="395889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Wolraich</a:t>
            </a:r>
            <a:r>
              <a:rPr lang="en-US" u="sng" dirty="0" smtClean="0"/>
              <a:t> et al. (1994)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Method</a:t>
            </a:r>
          </a:p>
          <a:p>
            <a:pPr lvl="1"/>
            <a:r>
              <a:rPr lang="en-US" sz="2200" dirty="0" smtClean="0"/>
              <a:t>kids age 3-10 – parents say “sensitive to sugar”</a:t>
            </a:r>
          </a:p>
          <a:p>
            <a:pPr lvl="1"/>
            <a:r>
              <a:rPr lang="en-US" sz="2200" dirty="0" smtClean="0"/>
              <a:t>alternated 3 week diets (sugar, aspartame, saccharin)</a:t>
            </a:r>
          </a:p>
          <a:p>
            <a:pPr lvl="1"/>
            <a:r>
              <a:rPr lang="en-US" sz="2200" dirty="0" smtClean="0"/>
              <a:t>lots of cognitive and behavioral tests</a:t>
            </a:r>
          </a:p>
          <a:p>
            <a:pPr lvl="1"/>
            <a:r>
              <a:rPr lang="en-US" sz="2200" dirty="0" smtClean="0"/>
              <a:t>structured behavioral ratings by parents, teachers, and research assistants</a:t>
            </a:r>
          </a:p>
          <a:p>
            <a:r>
              <a:rPr lang="en-US" sz="2800" dirty="0" smtClean="0"/>
              <a:t>Results</a:t>
            </a:r>
          </a:p>
          <a:p>
            <a:pPr lvl="1"/>
            <a:r>
              <a:rPr lang="en-US" sz="2200" dirty="0" smtClean="0"/>
              <a:t>school age kids – no effects on any of 39 variables</a:t>
            </a:r>
          </a:p>
          <a:p>
            <a:pPr lvl="1"/>
            <a:r>
              <a:rPr lang="en-US" sz="2200" dirty="0" smtClean="0"/>
              <a:t>preschool – sig. differences on 2 of 31 variables (but not as expected)</a:t>
            </a:r>
          </a:p>
          <a:p>
            <a:pPr lvl="1"/>
            <a:r>
              <a:rPr lang="en-US" sz="2200" dirty="0" smtClean="0"/>
              <a:t>“no child had an adverse response”</a:t>
            </a:r>
          </a:p>
          <a:p>
            <a:r>
              <a:rPr lang="en-US" sz="2800" dirty="0" smtClean="0"/>
              <a:t>Utility for Teaching</a:t>
            </a:r>
          </a:p>
          <a:p>
            <a:pPr lvl="1"/>
            <a:r>
              <a:rPr lang="en-US" sz="2400" dirty="0" smtClean="0"/>
              <a:t>contradicts what everyone “knows”</a:t>
            </a:r>
          </a:p>
          <a:p>
            <a:pPr lvl="1"/>
            <a:r>
              <a:rPr lang="en-US" sz="2400" dirty="0" smtClean="0"/>
              <a:t>evidence from research vs. intuition</a:t>
            </a:r>
          </a:p>
          <a:p>
            <a:pPr lvl="1"/>
            <a:r>
              <a:rPr lang="en-US" sz="2400" dirty="0" smtClean="0"/>
              <a:t>discussion of confirmation bias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5402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1011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It’s the little things</a:t>
            </a:r>
            <a:endParaRPr lang="en-US" dirty="0">
              <a:solidFill>
                <a:srgbClr val="FFFF6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4407" y="3743724"/>
            <a:ext cx="8833104" cy="2718252"/>
            <a:chOff x="164407" y="3743724"/>
            <a:chExt cx="8833104" cy="27182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390" y="4196091"/>
              <a:ext cx="8829138" cy="22658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407" y="3743724"/>
              <a:ext cx="8833104" cy="467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34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327" y="1282109"/>
            <a:ext cx="8509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You don’t remember? Really?</a:t>
            </a:r>
            <a:endParaRPr lang="en-US" sz="5400" dirty="0">
              <a:solidFill>
                <a:srgbClr val="FFFF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1" y="2979458"/>
            <a:ext cx="8436977" cy="32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3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327" y="1282109"/>
            <a:ext cx="8509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You don’t remember? Really?</a:t>
            </a:r>
            <a:endParaRPr lang="en-US" sz="5400" dirty="0">
              <a:solidFill>
                <a:srgbClr val="FFFF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5008" y="3299432"/>
            <a:ext cx="44101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Recall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Recognition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Completion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Direct vs. Indirect testing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445" y="5393765"/>
            <a:ext cx="82339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solidFill>
                  <a:srgbClr val="FFFF66"/>
                </a:solidFill>
              </a:rPr>
              <a:t>Amnesics</a:t>
            </a:r>
            <a:r>
              <a:rPr lang="en-US" sz="3400" dirty="0" smtClean="0">
                <a:solidFill>
                  <a:srgbClr val="FFFF66"/>
                </a:solidFill>
              </a:rPr>
              <a:t> show impairment in Fr </a:t>
            </a:r>
            <a:r>
              <a:rPr lang="en-US" sz="3400" dirty="0" err="1" smtClean="0">
                <a:solidFill>
                  <a:srgbClr val="FFFF66"/>
                </a:solidFill>
              </a:rPr>
              <a:t>Rc</a:t>
            </a:r>
            <a:r>
              <a:rPr lang="en-US" sz="3400" dirty="0" smtClean="0">
                <a:solidFill>
                  <a:srgbClr val="FFFF66"/>
                </a:solidFill>
              </a:rPr>
              <a:t> and Cued </a:t>
            </a:r>
            <a:r>
              <a:rPr lang="en-US" sz="3400" dirty="0" err="1" smtClean="0">
                <a:solidFill>
                  <a:srgbClr val="FFFF66"/>
                </a:solidFill>
              </a:rPr>
              <a:t>Rc</a:t>
            </a:r>
            <a:r>
              <a:rPr lang="en-US" sz="3400" dirty="0" smtClean="0">
                <a:solidFill>
                  <a:srgbClr val="FFFF66"/>
                </a:solidFill>
              </a:rPr>
              <a:t> but not in Completion.</a:t>
            </a:r>
            <a:endParaRPr lang="en-US" sz="3400" dirty="0">
              <a:solidFill>
                <a:srgbClr val="FFFF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72" y="374278"/>
            <a:ext cx="5370605" cy="46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9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327" y="1282109"/>
            <a:ext cx="7426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    Strike a smile . . . NOW!</a:t>
            </a:r>
            <a:endParaRPr lang="en-US" sz="5400" dirty="0">
              <a:solidFill>
                <a:srgbClr val="FFFF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7" y="2803086"/>
            <a:ext cx="8678817" cy="26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0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577850"/>
            <a:ext cx="23114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5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327" y="612588"/>
            <a:ext cx="7772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    </a:t>
            </a:r>
            <a:r>
              <a:rPr lang="en-US" sz="3400" dirty="0" smtClean="0">
                <a:solidFill>
                  <a:srgbClr val="FFFF66"/>
                </a:solidFill>
              </a:rPr>
              <a:t>Bowling pins don’t [usually] smile back.</a:t>
            </a:r>
            <a:endParaRPr lang="en-US" sz="3400" dirty="0">
              <a:solidFill>
                <a:srgbClr val="FFFF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90" y="1927411"/>
            <a:ext cx="6621207" cy="452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1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801" y="820444"/>
            <a:ext cx="4856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Don’t hold back! </a:t>
            </a:r>
            <a:endParaRPr lang="en-US" sz="5400" dirty="0">
              <a:solidFill>
                <a:srgbClr val="FFFF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94" y="3920406"/>
            <a:ext cx="16256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3858"/>
            <a:ext cx="6649657" cy="2969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3765" y="3097023"/>
            <a:ext cx="619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IN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3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801" y="820444"/>
            <a:ext cx="4856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Don’t hold back! </a:t>
            </a:r>
            <a:endParaRPr lang="en-US" sz="5400" dirty="0">
              <a:solidFill>
                <a:srgbClr val="FFFF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3537" y="3022046"/>
            <a:ext cx="22300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Habituation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Punishment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5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801" y="820444"/>
            <a:ext cx="4262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Worst case . . . </a:t>
            </a:r>
            <a:endParaRPr lang="en-US" sz="5400" dirty="0">
              <a:solidFill>
                <a:srgbClr val="FFFF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21" y="2035759"/>
            <a:ext cx="6904988" cy="46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7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769" y="1447800"/>
            <a:ext cx="2878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Thanks!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2564254" y="3176953"/>
            <a:ext cx="4015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Questions?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270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Stress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91" y="1019332"/>
            <a:ext cx="5070018" cy="574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26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884" y="502409"/>
            <a:ext cx="39515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Daily Hassles &amp; Uplifts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372666" y="1798989"/>
            <a:ext cx="31305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Major Life Events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5884" y="3251899"/>
            <a:ext cx="43929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Psychological Well-being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758648" y="949037"/>
            <a:ext cx="1060578" cy="849952"/>
          </a:xfrm>
          <a:prstGeom prst="straightConnector1">
            <a:avLst/>
          </a:prstGeom>
          <a:ln w="57150" cmpd="sng">
            <a:solidFill>
              <a:srgbClr val="FFFF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48834" y="2540104"/>
            <a:ext cx="978613" cy="976973"/>
          </a:xfrm>
          <a:prstGeom prst="straightConnector1">
            <a:avLst/>
          </a:prstGeom>
          <a:ln w="57150" cmpd="sng">
            <a:solidFill>
              <a:srgbClr val="FFFF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41017" y="1101437"/>
            <a:ext cx="0" cy="2150462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61212" y="1840860"/>
            <a:ext cx="891928" cy="369332"/>
          </a:xfrm>
          <a:prstGeom prst="rect">
            <a:avLst/>
          </a:prstGeom>
          <a:noFill/>
          <a:ln w="19050" cmpd="sng">
            <a:solidFill>
              <a:schemeClr val="tx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 = 0.60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5627" y="1840860"/>
            <a:ext cx="86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 = 0.53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965" y="4326551"/>
            <a:ext cx="8693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Partial correlations showed that DHU completely subsumed effects due to MLF.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Stepwise regression with DHU first shows no link between MLE and Well-being.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Stepwise regression with MLE first shows significant remaining effect for DHU.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161442" y="113325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r = 0.17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5857" y="1133257"/>
            <a:ext cx="94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r = -0.03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5938" y="274692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r = 0.21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30353" y="2746925"/>
            <a:ext cx="195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r =ns, not reported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6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1011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Diet Soda Makes You Fat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56786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Sort of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0" y="3824872"/>
            <a:ext cx="8943561" cy="240095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9067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2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66"/>
                </a:solidFill>
              </a:rPr>
              <a:t>The Diet Industry Logic – Common Sense</a:t>
            </a:r>
            <a:endParaRPr lang="en-US" sz="4000" dirty="0">
              <a:solidFill>
                <a:srgbClr val="FFFF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1201"/>
            <a:ext cx="8229600" cy="559263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Weight loss requires a reduction in calories.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Low-calorie diet foods and beverages have fewer calories than high calorie non-diet foods.</a:t>
            </a:r>
          </a:p>
          <a:p>
            <a:pPr marL="0" indent="0">
              <a:buNone/>
            </a:pPr>
            <a:r>
              <a:rPr lang="en-US" dirty="0" smtClean="0"/>
              <a:t>Therefore:</a:t>
            </a:r>
            <a:endParaRPr lang="en-US" dirty="0"/>
          </a:p>
          <a:p>
            <a:r>
              <a:rPr lang="en-US" dirty="0" smtClean="0"/>
              <a:t>Replacing high-calorie foods with low-calorie diet foods will lead to weight loss.</a:t>
            </a:r>
          </a:p>
          <a:p>
            <a:r>
              <a:rPr lang="en-US" dirty="0" smtClean="0"/>
              <a:t>The idea that diet foods could cause weight gain is clearly nonsensical; a physiological impossibility.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6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66"/>
                </a:solidFill>
              </a:rPr>
              <a:t>Why the ‘common-sense’ model is wrong</a:t>
            </a:r>
            <a:endParaRPr lang="en-US" sz="4000" dirty="0">
              <a:solidFill>
                <a:srgbClr val="FFFF66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9494" y="3439403"/>
            <a:ext cx="4406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dirty="0" smtClean="0">
                <a:solidFill>
                  <a:srgbClr val="FFCC66"/>
                </a:solidFill>
              </a:rPr>
              <a:t>Sweet Taste + Calories</a:t>
            </a:r>
            <a:endParaRPr lang="en-US" sz="3600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728820" y="3820403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40211" y="2936951"/>
            <a:ext cx="3483721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CC66"/>
                </a:solidFill>
              </a:rPr>
              <a:t>Salivation</a:t>
            </a:r>
          </a:p>
          <a:p>
            <a:r>
              <a:rPr lang="en-US" sz="3600" dirty="0" smtClean="0">
                <a:solidFill>
                  <a:srgbClr val="FFCC66"/>
                </a:solidFill>
              </a:rPr>
              <a:t>Stomach Motility</a:t>
            </a:r>
          </a:p>
          <a:p>
            <a:r>
              <a:rPr lang="en-US" sz="3600" dirty="0" smtClean="0">
                <a:solidFill>
                  <a:srgbClr val="FFCC66"/>
                </a:solidFill>
              </a:rPr>
              <a:t>Hunger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7235" y="3439403"/>
            <a:ext cx="4172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srgbClr val="FFCC66"/>
                </a:solidFill>
              </a:rPr>
              <a:t>Sweet Taste</a:t>
            </a:r>
            <a:r>
              <a:rPr lang="en-US" sz="100" dirty="0" smtClean="0">
                <a:solidFill>
                  <a:srgbClr val="000440"/>
                </a:solidFill>
              </a:rPr>
              <a:t>.</a:t>
            </a:r>
            <a:r>
              <a:rPr lang="en-US" sz="3600" dirty="0" smtClean="0">
                <a:solidFill>
                  <a:srgbClr val="FFCC66"/>
                </a:solidFill>
              </a:rPr>
              <a:t>                      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4485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50093" y="881982"/>
            <a:ext cx="8484533" cy="5524702"/>
            <a:chOff x="350093" y="1734200"/>
            <a:chExt cx="8484533" cy="4672483"/>
          </a:xfrm>
        </p:grpSpPr>
        <p:sp>
          <p:nvSpPr>
            <p:cNvPr id="10" name="Rectangle 9"/>
            <p:cNvSpPr/>
            <p:nvPr/>
          </p:nvSpPr>
          <p:spPr>
            <a:xfrm>
              <a:off x="350093" y="1734200"/>
              <a:ext cx="2627225" cy="4672483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8747" y="1734200"/>
              <a:ext cx="2627225" cy="4672483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07401" y="1734200"/>
              <a:ext cx="2627225" cy="4672483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07"/>
            <a:ext cx="8229600" cy="8617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Experiment 1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9326" y="865966"/>
            <a:ext cx="1558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66"/>
                </a:solidFill>
              </a:rPr>
              <a:t>Exposure</a:t>
            </a:r>
            <a:endParaRPr lang="en-US" sz="2800" dirty="0">
              <a:solidFill>
                <a:srgbClr val="FFFF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8689" y="865966"/>
            <a:ext cx="139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66"/>
                </a:solidFill>
              </a:rPr>
              <a:t>Training</a:t>
            </a:r>
            <a:endParaRPr lang="en-US" sz="2800" dirty="0">
              <a:solidFill>
                <a:srgbClr val="FFFF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564" y="1499351"/>
            <a:ext cx="2489516" cy="1897935"/>
          </a:xfrm>
          <a:prstGeom prst="rect">
            <a:avLst/>
          </a:prstGeom>
          <a:ln>
            <a:solidFill>
              <a:srgbClr val="6B86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19527" y="865966"/>
            <a:ext cx="1272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66"/>
                </a:solidFill>
              </a:rPr>
              <a:t>Testing</a:t>
            </a:r>
            <a:endParaRPr lang="en-US" sz="2800" dirty="0">
              <a:solidFill>
                <a:srgbClr val="FFFF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8375" y="1502533"/>
            <a:ext cx="2499271" cy="39703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wo bottles: </a:t>
            </a:r>
            <a:r>
              <a:rPr lang="en-US" sz="2800" dirty="0" err="1" smtClean="0"/>
              <a:t>Kool</a:t>
            </a:r>
            <a:r>
              <a:rPr lang="en-US" sz="2800" dirty="0" err="1" smtClean="0"/>
              <a:t>-aid</a:t>
            </a:r>
            <a:r>
              <a:rPr lang="en-US" sz="2800" dirty="0" smtClean="0"/>
              <a:t> with either </a:t>
            </a:r>
            <a:r>
              <a:rPr lang="en-US" sz="2800" dirty="0" err="1" smtClean="0"/>
              <a:t>polycose</a:t>
            </a:r>
            <a:r>
              <a:rPr lang="en-US" sz="2800" dirty="0" smtClean="0"/>
              <a:t> or glucose –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consistent </a:t>
            </a:r>
            <a:r>
              <a:rPr lang="en-US" sz="2800" dirty="0" smtClean="0"/>
              <a:t>vs. inconsistent with sweet taste.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420564" y="4240481"/>
            <a:ext cx="2489516" cy="1897935"/>
          </a:xfrm>
          <a:prstGeom prst="rect">
            <a:avLst/>
          </a:prstGeom>
          <a:ln>
            <a:solidFill>
              <a:srgbClr val="6B86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380" y="1792449"/>
            <a:ext cx="2489516" cy="41391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heavy" dirty="0" smtClean="0">
                <a:uFill>
                  <a:solidFill>
                    <a:schemeClr val="tx1"/>
                  </a:solidFill>
                </a:uFill>
              </a:rPr>
              <a:t>Saccharin Solution </a:t>
            </a:r>
            <a:r>
              <a:rPr lang="en-US" sz="2400" u="heavy" dirty="0" smtClean="0">
                <a:uFill>
                  <a:solidFill>
                    <a:schemeClr val="tx1"/>
                  </a:solidFill>
                </a:uFill>
              </a:rPr>
              <a:t>Group</a:t>
            </a:r>
          </a:p>
          <a:p>
            <a:pPr marL="0" indent="0" algn="ctr">
              <a:buNone/>
            </a:pPr>
            <a:endParaRPr lang="en-US" sz="2400" u="heavy" dirty="0">
              <a:uFill>
                <a:solidFill>
                  <a:schemeClr val="tx1"/>
                </a:solidFill>
              </a:uFill>
            </a:endParaRP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		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u="heavy" dirty="0" smtClean="0">
                <a:uFill>
                  <a:solidFill>
                    <a:schemeClr val="tx1"/>
                  </a:solidFill>
                </a:uFill>
              </a:rPr>
              <a:t>Water </a:t>
            </a:r>
            <a:r>
              <a:rPr lang="en-US" sz="2400" u="heavy" dirty="0" smtClean="0">
                <a:uFill>
                  <a:solidFill>
                    <a:schemeClr val="tx1"/>
                  </a:solidFill>
                </a:uFill>
              </a:rPr>
              <a:t>Group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3343715" y="5287361"/>
            <a:ext cx="2489516" cy="851056"/>
          </a:xfrm>
          <a:prstGeom prst="rect">
            <a:avLst/>
          </a:prstGeom>
          <a:solidFill>
            <a:srgbClr val="6B86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43715" y="4240481"/>
            <a:ext cx="2489516" cy="851056"/>
          </a:xfrm>
          <a:prstGeom prst="rect">
            <a:avLst/>
          </a:prstGeom>
          <a:solidFill>
            <a:srgbClr val="6B86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43715" y="2546230"/>
            <a:ext cx="2489516" cy="851056"/>
          </a:xfrm>
          <a:prstGeom prst="rect">
            <a:avLst/>
          </a:prstGeom>
          <a:solidFill>
            <a:srgbClr val="6B86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43715" y="1499351"/>
            <a:ext cx="2489516" cy="851056"/>
          </a:xfrm>
          <a:prstGeom prst="rect">
            <a:avLst/>
          </a:prstGeom>
          <a:solidFill>
            <a:srgbClr val="6B86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78748" y="1502533"/>
            <a:ext cx="2627224" cy="19401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300"/>
              </a:spcAft>
              <a:buNone/>
            </a:pPr>
            <a:r>
              <a:rPr lang="en-US" sz="2000" dirty="0" err="1" smtClean="0"/>
              <a:t>Kool</a:t>
            </a:r>
            <a:r>
              <a:rPr lang="en-US" sz="2000" dirty="0" err="1" smtClean="0"/>
              <a:t>-aid</a:t>
            </a:r>
            <a:r>
              <a:rPr lang="en-US" sz="2000" dirty="0" smtClean="0"/>
              <a:t> </a:t>
            </a:r>
            <a:r>
              <a:rPr lang="en-US" sz="2000" dirty="0" smtClean="0"/>
              <a:t>with </a:t>
            </a:r>
            <a:r>
              <a:rPr lang="en-US" sz="2000" dirty="0" smtClean="0"/>
              <a:t>10% </a:t>
            </a:r>
            <a:r>
              <a:rPr lang="en-US" sz="2000" dirty="0" err="1" smtClean="0"/>
              <a:t>polycose</a:t>
            </a:r>
            <a:endParaRPr lang="en-US" sz="2000" dirty="0"/>
          </a:p>
          <a:p>
            <a:pPr marL="0" indent="0">
              <a:spcAft>
                <a:spcPts val="2100"/>
              </a:spcAft>
              <a:buNone/>
            </a:pPr>
            <a:r>
              <a:rPr lang="en-US" sz="2000" dirty="0" err="1" smtClean="0"/>
              <a:t>Kool</a:t>
            </a:r>
            <a:r>
              <a:rPr lang="en-US" sz="2000" dirty="0" err="1"/>
              <a:t>-aid</a:t>
            </a:r>
            <a:r>
              <a:rPr lang="en-US" sz="2000" dirty="0"/>
              <a:t> </a:t>
            </a:r>
            <a:r>
              <a:rPr lang="en-US" sz="2000" dirty="0" smtClean="0"/>
              <a:t>with </a:t>
            </a:r>
            <a:r>
              <a:rPr lang="en-US" sz="2000" dirty="0"/>
              <a:t>10% </a:t>
            </a:r>
            <a:r>
              <a:rPr lang="en-US" sz="2000" dirty="0" smtClean="0"/>
              <a:t>glucose</a:t>
            </a:r>
            <a:endParaRPr lang="en-US" sz="20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329760" y="4324223"/>
            <a:ext cx="2627224" cy="1711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700"/>
              </a:spcAft>
              <a:buNone/>
            </a:pPr>
            <a:r>
              <a:rPr lang="en-US" sz="2000" dirty="0" err="1" smtClean="0"/>
              <a:t>Kool</a:t>
            </a:r>
            <a:r>
              <a:rPr lang="en-US" sz="2000" dirty="0" err="1" smtClean="0"/>
              <a:t>-aid</a:t>
            </a:r>
            <a:r>
              <a:rPr lang="en-US" sz="2000" dirty="0" smtClean="0"/>
              <a:t> </a:t>
            </a:r>
            <a:r>
              <a:rPr lang="en-US" sz="2000" dirty="0" smtClean="0"/>
              <a:t>with </a:t>
            </a:r>
            <a:r>
              <a:rPr lang="en-US" sz="2000" dirty="0" smtClean="0"/>
              <a:t>10% </a:t>
            </a:r>
            <a:r>
              <a:rPr lang="en-US" sz="2000" dirty="0" err="1" smtClean="0"/>
              <a:t>polycose</a:t>
            </a:r>
            <a:endParaRPr lang="en-US" sz="1800" dirty="0" smtClean="0"/>
          </a:p>
          <a:p>
            <a:pPr marL="0" indent="0">
              <a:buNone/>
            </a:pPr>
            <a:r>
              <a:rPr lang="en-US" sz="2000" dirty="0" err="1" smtClean="0"/>
              <a:t>Kool</a:t>
            </a:r>
            <a:r>
              <a:rPr lang="en-US" sz="2000" dirty="0" err="1"/>
              <a:t>-aid</a:t>
            </a:r>
            <a:r>
              <a:rPr lang="en-US" sz="2000" dirty="0"/>
              <a:t> </a:t>
            </a:r>
            <a:r>
              <a:rPr lang="en-US" sz="2000" dirty="0" smtClean="0"/>
              <a:t>with </a:t>
            </a:r>
            <a:r>
              <a:rPr lang="en-US" sz="2000" dirty="0"/>
              <a:t>10% </a:t>
            </a:r>
            <a:r>
              <a:rPr lang="en-US" sz="2000" dirty="0" smtClean="0"/>
              <a:t>glucose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372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50093" y="881982"/>
            <a:ext cx="8484533" cy="5524702"/>
            <a:chOff x="350093" y="1734200"/>
            <a:chExt cx="8484533" cy="4672483"/>
          </a:xfrm>
        </p:grpSpPr>
        <p:sp>
          <p:nvSpPr>
            <p:cNvPr id="10" name="Rectangle 9"/>
            <p:cNvSpPr/>
            <p:nvPr/>
          </p:nvSpPr>
          <p:spPr>
            <a:xfrm>
              <a:off x="350093" y="1734200"/>
              <a:ext cx="2627225" cy="4672483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8747" y="1734200"/>
              <a:ext cx="2627225" cy="4672483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07401" y="1734200"/>
              <a:ext cx="2627225" cy="4672483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07"/>
            <a:ext cx="8229600" cy="8617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Experiment 1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9326" y="865966"/>
            <a:ext cx="1558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66"/>
                </a:solidFill>
              </a:rPr>
              <a:t>Exposure</a:t>
            </a:r>
            <a:endParaRPr lang="en-US" sz="2800" dirty="0">
              <a:solidFill>
                <a:srgbClr val="FFFF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8689" y="865966"/>
            <a:ext cx="139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66"/>
                </a:solidFill>
              </a:rPr>
              <a:t>Training</a:t>
            </a:r>
            <a:endParaRPr lang="en-US" sz="2800" dirty="0">
              <a:solidFill>
                <a:srgbClr val="FFFF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564" y="1499351"/>
            <a:ext cx="2489516" cy="1897935"/>
          </a:xfrm>
          <a:prstGeom prst="rect">
            <a:avLst/>
          </a:prstGeom>
          <a:ln>
            <a:solidFill>
              <a:srgbClr val="6B86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19527" y="865966"/>
            <a:ext cx="1272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66"/>
                </a:solidFill>
              </a:rPr>
              <a:t>Testing</a:t>
            </a:r>
            <a:endParaRPr lang="en-US" sz="2800" dirty="0">
              <a:solidFill>
                <a:srgbClr val="FFFF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8375" y="1502533"/>
            <a:ext cx="2499271" cy="23083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wo bottles: 30 ml of grape flavored </a:t>
            </a:r>
            <a:r>
              <a:rPr lang="en-US" dirty="0" err="1" smtClean="0"/>
              <a:t>Kool-aid</a:t>
            </a:r>
            <a:r>
              <a:rPr lang="en-US" dirty="0" smtClean="0"/>
              <a:t> &amp; 30 ml of cherry flavored </a:t>
            </a:r>
            <a:r>
              <a:rPr lang="en-US" dirty="0" err="1" smtClean="0"/>
              <a:t>Kool-aid</a:t>
            </a:r>
            <a:r>
              <a:rPr lang="en-US" dirty="0" smtClean="0"/>
              <a:t> with either </a:t>
            </a:r>
            <a:r>
              <a:rPr lang="en-US" dirty="0" err="1" smtClean="0"/>
              <a:t>polycose</a:t>
            </a:r>
            <a:r>
              <a:rPr lang="en-US" dirty="0" smtClean="0"/>
              <a:t> or glucose – consistent vs. inconsistent with sweet taste.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20564" y="4240481"/>
            <a:ext cx="2489516" cy="1897935"/>
          </a:xfrm>
          <a:prstGeom prst="rect">
            <a:avLst/>
          </a:prstGeom>
          <a:ln>
            <a:solidFill>
              <a:srgbClr val="6B86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351"/>
            <a:ext cx="2489516" cy="4907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u="heavy" dirty="0" smtClean="0">
                <a:uFill>
                  <a:solidFill>
                    <a:schemeClr val="tx1"/>
                  </a:solidFill>
                </a:uFill>
              </a:rPr>
              <a:t>Saccharin Solution Group </a:t>
            </a:r>
            <a:r>
              <a:rPr lang="en-US" sz="2400" dirty="0" smtClean="0"/>
              <a:t>(30 ml/day) – hypothesized to reduce the taste-calorie association.</a:t>
            </a:r>
          </a:p>
          <a:p>
            <a:pPr marL="0" indent="0">
              <a:buNone/>
            </a:pPr>
            <a:r>
              <a:rPr lang="en-US" sz="2400" dirty="0" smtClean="0"/>
              <a:t>		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u="heavy" dirty="0" smtClean="0">
                <a:uFill>
                  <a:solidFill>
                    <a:schemeClr val="tx1"/>
                  </a:solidFill>
                </a:uFill>
              </a:rPr>
              <a:t>Water Group </a:t>
            </a:r>
            <a:r>
              <a:rPr lang="en-US" sz="2400" dirty="0" smtClean="0"/>
              <a:t>(30 ml/day) – hypothesized to maintain the taste-calorie association.</a:t>
            </a:r>
          </a:p>
          <a:p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3343715" y="5287361"/>
            <a:ext cx="2489516" cy="851056"/>
          </a:xfrm>
          <a:prstGeom prst="rect">
            <a:avLst/>
          </a:prstGeom>
          <a:solidFill>
            <a:srgbClr val="6B86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43715" y="4240481"/>
            <a:ext cx="2489516" cy="851056"/>
          </a:xfrm>
          <a:prstGeom prst="rect">
            <a:avLst/>
          </a:prstGeom>
          <a:solidFill>
            <a:srgbClr val="6B86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43715" y="2546230"/>
            <a:ext cx="2489516" cy="851056"/>
          </a:xfrm>
          <a:prstGeom prst="rect">
            <a:avLst/>
          </a:prstGeom>
          <a:solidFill>
            <a:srgbClr val="6B86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43715" y="1499351"/>
            <a:ext cx="2489516" cy="851056"/>
          </a:xfrm>
          <a:prstGeom prst="rect">
            <a:avLst/>
          </a:prstGeom>
          <a:solidFill>
            <a:srgbClr val="6B86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8748" y="4219470"/>
            <a:ext cx="2627224" cy="1711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00"/>
              </a:spcAft>
              <a:buNone/>
            </a:pPr>
            <a:r>
              <a:rPr lang="en-US" sz="1500" dirty="0" smtClean="0"/>
              <a:t>Grape or cherry (counterbalanced) </a:t>
            </a:r>
            <a:r>
              <a:rPr lang="en-US" sz="1500" dirty="0" err="1" smtClean="0"/>
              <a:t>Kool-aid</a:t>
            </a:r>
            <a:r>
              <a:rPr lang="en-US" sz="1500" dirty="0" smtClean="0"/>
              <a:t> (30 ml/day) –  with 10% </a:t>
            </a:r>
            <a:r>
              <a:rPr lang="en-US" sz="1500" dirty="0" err="1" smtClean="0"/>
              <a:t>polycose</a:t>
            </a:r>
            <a:endParaRPr lang="en-US" sz="1500" dirty="0" smtClean="0"/>
          </a:p>
          <a:p>
            <a:pPr marL="0" indent="0">
              <a:buNone/>
            </a:pPr>
            <a:r>
              <a:rPr lang="en-US" sz="1500" dirty="0"/>
              <a:t>Grape or </a:t>
            </a:r>
            <a:r>
              <a:rPr lang="en-US" sz="1500" dirty="0" smtClean="0"/>
              <a:t>cherry (counterbalanced) </a:t>
            </a:r>
            <a:r>
              <a:rPr lang="en-US" sz="1500" dirty="0" err="1"/>
              <a:t>Kool-aid</a:t>
            </a:r>
            <a:r>
              <a:rPr lang="en-US" sz="1500" dirty="0"/>
              <a:t> (30 ml/day) –  with 10% </a:t>
            </a:r>
            <a:r>
              <a:rPr lang="en-US" sz="1500" dirty="0" smtClean="0"/>
              <a:t>glucose</a:t>
            </a:r>
            <a:endParaRPr lang="en-US" sz="1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78748" y="1465900"/>
            <a:ext cx="2627224" cy="1711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00"/>
              </a:spcAft>
              <a:buNone/>
            </a:pPr>
            <a:r>
              <a:rPr lang="en-US" sz="1500" dirty="0" smtClean="0"/>
              <a:t>Grape or cherry (counterbalanced) </a:t>
            </a:r>
            <a:r>
              <a:rPr lang="en-US" sz="1500" dirty="0" err="1" smtClean="0"/>
              <a:t>Kool-aid</a:t>
            </a:r>
            <a:r>
              <a:rPr lang="en-US" sz="1500" dirty="0" smtClean="0"/>
              <a:t> (30 ml/day) –  with 10% </a:t>
            </a:r>
            <a:r>
              <a:rPr lang="en-US" sz="1500" dirty="0" err="1" smtClean="0"/>
              <a:t>polycose</a:t>
            </a:r>
            <a:endParaRPr lang="en-US" sz="1500" dirty="0" smtClean="0"/>
          </a:p>
          <a:p>
            <a:pPr marL="0" indent="0">
              <a:buNone/>
            </a:pPr>
            <a:r>
              <a:rPr lang="en-US" sz="1500" dirty="0"/>
              <a:t>Grape or </a:t>
            </a:r>
            <a:r>
              <a:rPr lang="en-US" sz="1500" dirty="0" smtClean="0"/>
              <a:t>cherry (counterbalanced) </a:t>
            </a:r>
            <a:r>
              <a:rPr lang="en-US" sz="1500" dirty="0" err="1"/>
              <a:t>Kool-aid</a:t>
            </a:r>
            <a:r>
              <a:rPr lang="en-US" sz="1500" dirty="0"/>
              <a:t> (30 ml/day) –  with 10% </a:t>
            </a:r>
            <a:r>
              <a:rPr lang="en-US" sz="1500" dirty="0" smtClean="0"/>
              <a:t>glucose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4171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2943</TotalTime>
  <Words>928</Words>
  <Application>Microsoft Macintosh PowerPoint</Application>
  <PresentationFormat>On-screen Show (4:3)</PresentationFormat>
  <Paragraphs>157</Paragraphs>
  <Slides>29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Twilight</vt:lpstr>
      <vt:lpstr>PowerPoint Presentation</vt:lpstr>
      <vt:lpstr>It’s the little things</vt:lpstr>
      <vt:lpstr>Stress</vt:lpstr>
      <vt:lpstr>PowerPoint Presentation</vt:lpstr>
      <vt:lpstr>Diet Soda Makes You Fat</vt:lpstr>
      <vt:lpstr>The Diet Industry Logic – Common Sense</vt:lpstr>
      <vt:lpstr>Why the ‘common-sense’ model is wrong</vt:lpstr>
      <vt:lpstr>Experiment 1</vt:lpstr>
      <vt:lpstr>Experiment 1</vt:lpstr>
      <vt:lpstr>Results</vt:lpstr>
      <vt:lpstr>PowerPoint Presentation</vt:lpstr>
      <vt:lpstr>PowerPoint Presentation</vt:lpstr>
      <vt:lpstr>Test More, Study Less</vt:lpstr>
      <vt:lpstr>Coid et al. (2013)</vt:lpstr>
      <vt:lpstr>Coid et al. (2013)</vt:lpstr>
      <vt:lpstr>O’Leary et al. (1989)</vt:lpstr>
      <vt:lpstr>O’Leary et al. (1989)</vt:lpstr>
      <vt:lpstr>Wolraich et al. (1994)</vt:lpstr>
      <vt:lpstr>Wolraich et al. (1994)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 Soda Makes You Fat</dc:title>
  <dc:creator>Geoff Turner</dc:creator>
  <cp:lastModifiedBy>Geoff Turner</cp:lastModifiedBy>
  <cp:revision>62</cp:revision>
  <dcterms:created xsi:type="dcterms:W3CDTF">2014-03-26T18:11:55Z</dcterms:created>
  <dcterms:modified xsi:type="dcterms:W3CDTF">2014-04-04T02:29:19Z</dcterms:modified>
</cp:coreProperties>
</file>